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9" r:id="rId4"/>
    <p:sldId id="257" r:id="rId5"/>
    <p:sldId id="258" r:id="rId6"/>
    <p:sldId id="264" r:id="rId7"/>
    <p:sldId id="266" r:id="rId8"/>
    <p:sldId id="268" r:id="rId9"/>
    <p:sldId id="271" r:id="rId10"/>
    <p:sldId id="270" r:id="rId11"/>
    <p:sldId id="267" r:id="rId12"/>
    <p:sldId id="272" r:id="rId13"/>
    <p:sldId id="277" r:id="rId14"/>
    <p:sldId id="278" r:id="rId15"/>
    <p:sldId id="280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19F4E0-CECA-43D5-95F1-233CF66A9862}">
          <p14:sldIdLst>
            <p14:sldId id="263"/>
            <p14:sldId id="256"/>
            <p14:sldId id="259"/>
            <p14:sldId id="257"/>
            <p14:sldId id="258"/>
            <p14:sldId id="264"/>
            <p14:sldId id="266"/>
            <p14:sldId id="268"/>
            <p14:sldId id="271"/>
            <p14:sldId id="270"/>
            <p14:sldId id="267"/>
            <p14:sldId id="272"/>
            <p14:sldId id="277"/>
            <p14:sldId id="278"/>
            <p14:sldId id="280"/>
            <p14:sldId id="279"/>
          </p14:sldIdLst>
        </p14:section>
        <p14:section name="Раздел без заголовка" id="{E33AB992-41F7-4A07-A8D6-A0B408B006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374" autoAdjust="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9C186-4A05-4AE8-BFAA-3E0D38FE5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C671-20BB-4F86-80DB-9A55E4039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DEC84-57E7-487C-8D4D-79F65A143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DDD2-B7C9-4FDB-9D3C-1406D8CBA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AF91-8A54-4CCC-927A-5F2ACE609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3E25-7101-44CA-91F3-3207BF8C0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7E9C-6E6C-420B-B7C2-2E2B36BFC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C119-D1C7-489F-9C37-71E93A234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AA51-21D6-496C-AFFF-7276F1215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BF54-45FB-4F87-AFF4-A74A6576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068A-1B4B-4713-8D19-537BC6865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61EFE9-99C2-4943-9E6E-EB4BFB968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019" y="-531440"/>
            <a:ext cx="9144000" cy="7651561"/>
          </a:xfr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15615" y="2420938"/>
            <a:ext cx="696619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Художественно-эстетическое развитие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детей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дошкольного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возраста</a:t>
            </a:r>
          </a:p>
          <a:p>
            <a:pPr algn="ctr">
              <a:defRPr/>
            </a:pP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старший воспитатель Катаева С.В.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42444" y="-42949"/>
            <a:ext cx="50686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                                                                    «Детский сад № 3 «Алёнушка» муниципального образования                                                                           Черноморский район Республики Крым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528" y="-99392"/>
            <a:ext cx="9144000" cy="6861175"/>
          </a:xfrm>
          <a:noFill/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0" y="285728"/>
            <a:ext cx="79370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решаемые в работе по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- эстетическому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50825" y="1123950"/>
            <a:ext cx="8042971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-</a:t>
            </a:r>
            <a:r>
              <a:rPr lang="ru-RU" dirty="0" smtClean="0"/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художественными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материалами и их свойствами;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подчинять изобразительные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изображения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замыслу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поставленной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разнообразных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инициативы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эстетического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воображения, зрительной памяти,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гибкости и быстроты мышления.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950986" y="1916832"/>
            <a:ext cx="72420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«Одно из главных условий полноценного эстетического развития детей, формирования их художественных способностей – внимание к детской творческой деятельности: игре, изобразительной,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театрализованной, музыкальной»</a:t>
            </a:r>
          </a:p>
          <a:p>
            <a:pPr algn="ctr"/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68" y="840614"/>
            <a:ext cx="3428439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08" y="3430586"/>
            <a:ext cx="3210003" cy="2058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5269"/>
            <a:ext cx="3168530" cy="1770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6795"/>
            <a:ext cx="3507268" cy="212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97768" y="33671"/>
            <a:ext cx="9144000" cy="6861175"/>
          </a:xfr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178"/>
            <a:ext cx="3059832" cy="2271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08" y="425999"/>
            <a:ext cx="3384376" cy="2218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60" y="2790511"/>
            <a:ext cx="3625819" cy="2199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64615"/>
            <a:ext cx="3402632" cy="21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1" y="564666"/>
            <a:ext cx="3300156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36" y="571127"/>
            <a:ext cx="3394720" cy="2242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61072"/>
            <a:ext cx="5155677" cy="28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" y="-5344"/>
            <a:ext cx="9144000" cy="6861175"/>
          </a:xfr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6199"/>
            <a:ext cx="3084132" cy="2202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84" y="660472"/>
            <a:ext cx="3096344" cy="18586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2840619"/>
            <a:ext cx="2815960" cy="2014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08389"/>
            <a:ext cx="3147814" cy="25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171"/>
            <a:ext cx="9144000" cy="6861175"/>
          </a:xfr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161970"/>
            <a:ext cx="6517189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9750" y="214290"/>
            <a:ext cx="78787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400" b="1" i="1" dirty="0"/>
          </a:p>
          <a:p>
            <a:pPr algn="ctr"/>
            <a:r>
              <a:rPr lang="ru-RU" sz="2400" b="1" i="1" dirty="0"/>
              <a:t>                  </a:t>
            </a:r>
            <a:endParaRPr lang="ru-RU" sz="2400" b="1" dirty="0"/>
          </a:p>
          <a:p>
            <a:pPr algn="ctr"/>
            <a:r>
              <a:rPr lang="ru-RU" sz="2400" b="1" dirty="0"/>
              <a:t>                                                        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3200" b="1" dirty="0" smtClean="0"/>
          </a:p>
          <a:p>
            <a:pPr lvl="0"/>
            <a:endParaRPr lang="ru-RU" sz="3200" b="1" dirty="0" smtClean="0"/>
          </a:p>
          <a:p>
            <a:pPr lvl="0" algn="ctr"/>
            <a:r>
              <a:rPr lang="ru-RU" sz="2800" b="1" i="1" dirty="0" smtClean="0"/>
              <a:t>        </a:t>
            </a:r>
          </a:p>
          <a:p>
            <a:pPr lvl="0" algn="ctr"/>
            <a:endParaRPr lang="ru-RU" sz="2800" b="1" i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«Духовная жизнь ребенка полноценна</a:t>
            </a: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 лишь тогда, когда он живет в мире игры,</a:t>
            </a: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 сказки, музыки, фантазии, творчества.</a:t>
            </a: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 Без этого он - засушенный цветок»</a:t>
            </a:r>
          </a:p>
          <a:p>
            <a:pPr lvl="0" algn="r"/>
            <a:r>
              <a:rPr lang="ru-RU" sz="2800" b="1" i="1" dirty="0" smtClean="0">
                <a:solidFill>
                  <a:srgbClr val="002060"/>
                </a:solidFill>
              </a:rPr>
              <a:t>В.А.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5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38636" y="75758"/>
            <a:ext cx="7533763" cy="4770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defRPr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художественно-      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эстетическое воспитание детей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74570" y="2184028"/>
            <a:ext cx="66696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Художественное воспитание есть процесс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целенаправленного воздействия средствами искусства на личность, благодаря которому у воспитуемых формируются художественные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чувства и вкус, любовь к искусству, умение понимать его, наслаждаться им и способность по возможности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творить в искусстве».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                           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(В. Н.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Шацкая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40" y="-99392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339975" y="24209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28596" y="1643050"/>
            <a:ext cx="757242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00042"/>
            <a:ext cx="6572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Ключевая 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роль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детского сада – </a:t>
            </a:r>
            <a:r>
              <a:rPr lang="ru-RU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создание условий для формирования гармоничной, духовно богатой, физически здоровой, эстетически развитой личности, обладающей эстетическим сознанием, задатками художественной культуры, творческими способностями к индивидуальному самовыражению через различные формы творческой деятельности.</a:t>
            </a:r>
            <a:endParaRPr lang="ru-RU" sz="28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9388" y="1268413"/>
            <a:ext cx="767876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2000" b="1" i="1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85728"/>
            <a:ext cx="707236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</a:t>
            </a:r>
          </a:p>
          <a:p>
            <a:pPr algn="ctr"/>
            <a:endParaRPr lang="ru-RU" b="1" i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 педагогическая идея художественно-эстетического воспитания  </a:t>
            </a:r>
            <a:r>
              <a:rPr lang="ru-RU" sz="2800" b="1" dirty="0" smtClean="0">
                <a:solidFill>
                  <a:srgbClr val="002060"/>
                </a:solidFill>
              </a:rPr>
              <a:t>ДОУ </a:t>
            </a:r>
            <a:r>
              <a:rPr lang="ru-RU" sz="2800" dirty="0" smtClean="0"/>
              <a:t>- создание образовательной системы, ориентированной на развитие личности через приобщение к духовным ценностям, через вовлечение в творческую  музыкальную, изобразительную, театрализованную деятельность.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2763"/>
          </a:xfrm>
          <a:noFill/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457200" y="541833"/>
            <a:ext cx="8223250" cy="7232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 художественно-эстетического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в детском саду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задач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формирование эстетического отношения детей к окружающему: развивать умение видеть и чувствовать красоту в природе, поступках, искусстве, понимать прекрасное; воспитывать художественный вкус, потребность в познании прекрасного.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задач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формирование художественных умений в области разных искусств: обучению детей рисованию, лепке, аппликации, пению, движениям под музыку</a:t>
            </a:r>
          </a:p>
          <a:p>
            <a:pPr lvl="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i="1" dirty="0" smtClean="0"/>
          </a:p>
          <a:p>
            <a:pPr lvl="0"/>
            <a:endParaRPr lang="ru-RU" sz="2400" i="1" dirty="0" smtClean="0"/>
          </a:p>
          <a:p>
            <a:pPr lvl="0"/>
            <a:endParaRPr lang="ru-RU" sz="2400" i="1" dirty="0" smtClean="0"/>
          </a:p>
          <a:p>
            <a:pPr lvl="0"/>
            <a:endParaRPr lang="ru-RU" sz="2400" i="1" dirty="0" smtClean="0"/>
          </a:p>
          <a:p>
            <a:pPr lvl="0"/>
            <a:endParaRPr lang="ru-RU" sz="2400" i="1" dirty="0" smtClean="0"/>
          </a:p>
          <a:p>
            <a:pPr lvl="0"/>
            <a:endParaRPr lang="ru-RU" sz="2400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55650" y="1346200"/>
            <a:ext cx="72009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42"/>
            <a:ext cx="7960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средства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воспитания: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Предметно-развивающая среда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Природа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Искусство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(Изобразительное искусство, музыка, архитектура, литература, театр)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Художественная деятельность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(как организованная, так и самостоятельная)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2763"/>
          </a:xfrm>
          <a:noFill/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83885" y="0"/>
            <a:ext cx="639040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задач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художественно-эстетического воспитания: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95288" y="981075"/>
            <a:ext cx="8291512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Учет возрастных и индивидуальных особенностей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Взаимосвязь художественно-творческой деятельности  детей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 воспитательно-образовательной работой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Интеграция различных видов искусства и разнообразных видов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художественно-творческой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Уважительное отношение к результатам творчества детей,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широкого включения их произведений в жизнь дошкольного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образовательного учреждения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выставок, концертов, создание эстетической развивающей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среды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Вариативность содержания, форм и методов работы с детьми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 разным направлениям эстетического воспитания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преемственности в художественно-эстетическом воспитании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всеми возрастными группами детского сада, начальной школой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Тесная взаимосвязь и взаимодействие детского сада с семьей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5416"/>
            <a:ext cx="9144000" cy="6861175"/>
          </a:xfrm>
          <a:noFill/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68313" y="1700213"/>
            <a:ext cx="7597208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художественной техникой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специально организованных занятиях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художественной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 в ходе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педагогов и детей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перенос знаний и умений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творческую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детей)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938441" y="188913"/>
            <a:ext cx="6445419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 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овладению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техникой включает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 следующие этапы: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419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Unicode MS</vt:lpstr>
      <vt:lpstr>Calibri</vt:lpstr>
      <vt:lpstr>Times New Roman</vt:lpstr>
      <vt:lpstr>Wingdings</vt:lpstr>
      <vt:lpstr>Оформление по умолчанию</vt:lpstr>
      <vt:lpstr>1</vt:lpstr>
      <vt:lpstr>6</vt:lpstr>
      <vt:lpstr>5</vt:lpstr>
      <vt:lpstr>3</vt:lpstr>
      <vt:lpstr>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Администратор</cp:lastModifiedBy>
  <cp:revision>73</cp:revision>
  <dcterms:created xsi:type="dcterms:W3CDTF">2015-01-01T08:05:52Z</dcterms:created>
  <dcterms:modified xsi:type="dcterms:W3CDTF">2025-01-15T11:31:40Z</dcterms:modified>
</cp:coreProperties>
</file>